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418" y="-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8617-2DB3-432F-AEB1-E5831C366E9E}" type="datetimeFigureOut">
              <a:rPr lang="en-US" smtClean="0"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ABD22-1910-4978-8035-08A08ABAD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741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8617-2DB3-432F-AEB1-E5831C366E9E}" type="datetimeFigureOut">
              <a:rPr lang="en-US" smtClean="0"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ABD22-1910-4978-8035-08A08ABAD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836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8617-2DB3-432F-AEB1-E5831C366E9E}" type="datetimeFigureOut">
              <a:rPr lang="en-US" smtClean="0"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ABD22-1910-4978-8035-08A08ABAD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962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8617-2DB3-432F-AEB1-E5831C366E9E}" type="datetimeFigureOut">
              <a:rPr lang="en-US" smtClean="0"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ABD22-1910-4978-8035-08A08ABAD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190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8617-2DB3-432F-AEB1-E5831C366E9E}" type="datetimeFigureOut">
              <a:rPr lang="en-US" smtClean="0"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ABD22-1910-4978-8035-08A08ABAD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197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8617-2DB3-432F-AEB1-E5831C366E9E}" type="datetimeFigureOut">
              <a:rPr lang="en-US" smtClean="0"/>
              <a:t>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ABD22-1910-4978-8035-08A08ABAD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583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8617-2DB3-432F-AEB1-E5831C366E9E}" type="datetimeFigureOut">
              <a:rPr lang="en-US" smtClean="0"/>
              <a:t>1/11/2019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ABD22-1910-4978-8035-08A08ABAD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47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8617-2DB3-432F-AEB1-E5831C366E9E}" type="datetimeFigureOut">
              <a:rPr lang="en-US" smtClean="0"/>
              <a:t>1/11/2019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ABD22-1910-4978-8035-08A08ABAD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687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8617-2DB3-432F-AEB1-E5831C366E9E}" type="datetimeFigureOut">
              <a:rPr lang="en-US" smtClean="0"/>
              <a:t>1/11/2019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ABD22-1910-4978-8035-08A08ABAD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773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8617-2DB3-432F-AEB1-E5831C366E9E}" type="datetimeFigureOut">
              <a:rPr lang="en-US" smtClean="0"/>
              <a:t>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ABD22-1910-4978-8035-08A08ABAD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580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8617-2DB3-432F-AEB1-E5831C366E9E}" type="datetimeFigureOut">
              <a:rPr lang="en-US" smtClean="0"/>
              <a:t>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ABD22-1910-4978-8035-08A08ABAD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70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68617-2DB3-432F-AEB1-E5831C366E9E}" type="datetimeFigureOut">
              <a:rPr lang="en-US" smtClean="0"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ABD22-1910-4978-8035-08A08ABAD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347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01169"/>
            <a:ext cx="10515600" cy="1416368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fr-CA" dirty="0" smtClean="0"/>
              <a:t/>
            </a:r>
            <a:br>
              <a:rPr lang="fr-CA" dirty="0" smtClean="0"/>
            </a:br>
            <a:r>
              <a:rPr lang="fr-CA" b="1" dirty="0">
                <a:solidFill>
                  <a:srgbClr val="FF0000"/>
                </a:solidFill>
              </a:rPr>
              <a:t>Principales stratégies de compréhension</a:t>
            </a:r>
            <a:br>
              <a:rPr lang="fr-CA" b="1" dirty="0">
                <a:solidFill>
                  <a:srgbClr val="FF0000"/>
                </a:solidFill>
              </a:rPr>
            </a:br>
            <a:r>
              <a:rPr lang="fr-CA" b="1" dirty="0">
                <a:solidFill>
                  <a:srgbClr val="FF0000"/>
                </a:solidFill>
              </a:rPr>
              <a:t>                            en lecture </a:t>
            </a: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b="1" dirty="0" smtClean="0">
                <a:solidFill>
                  <a:srgbClr val="00B050"/>
                </a:solidFill>
              </a:rPr>
              <a:t>1 – </a:t>
            </a:r>
            <a:r>
              <a:rPr lang="en-US" b="1" dirty="0" err="1" smtClean="0">
                <a:solidFill>
                  <a:srgbClr val="00B050"/>
                </a:solidFill>
              </a:rPr>
              <a:t>Stratégie</a:t>
            </a:r>
            <a:r>
              <a:rPr lang="en-US" b="1" dirty="0" smtClean="0">
                <a:solidFill>
                  <a:srgbClr val="00B050"/>
                </a:solidFill>
              </a:rPr>
              <a:t> : </a:t>
            </a:r>
            <a:endParaRPr lang="en-US" b="1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Activer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ses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connaissances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antérieures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endParaRPr lang="en-US" dirty="0" smtClean="0"/>
          </a:p>
          <a:p>
            <a:r>
              <a:rPr lang="fr-CA" dirty="0" smtClean="0"/>
              <a:t>Je fais un </a:t>
            </a:r>
            <a:r>
              <a:rPr lang="fr-CA" b="1" dirty="0" smtClean="0">
                <a:solidFill>
                  <a:srgbClr val="FF0000"/>
                </a:solidFill>
              </a:rPr>
              <a:t>survol </a:t>
            </a:r>
            <a:r>
              <a:rPr lang="fr-CA" dirty="0" smtClean="0"/>
              <a:t>du texte et je me demande : « Qu’est-ce que je connais déjà sur le sujet et le genre de texte? ».</a:t>
            </a:r>
          </a:p>
          <a:p>
            <a:r>
              <a:rPr lang="fr-CA" dirty="0" smtClean="0"/>
              <a:t> Je lis le texte et je fais des liens avec :</a:t>
            </a:r>
          </a:p>
          <a:p>
            <a:pPr marL="0" indent="0">
              <a:buNone/>
            </a:pPr>
            <a:r>
              <a:rPr lang="fr-CA" dirty="0" smtClean="0"/>
              <a:t> • </a:t>
            </a:r>
            <a:r>
              <a:rPr lang="fr-CA" b="1" dirty="0" smtClean="0">
                <a:solidFill>
                  <a:srgbClr val="FF0000"/>
                </a:solidFill>
              </a:rPr>
              <a:t>mes expériences personnelles </a:t>
            </a:r>
            <a:r>
              <a:rPr lang="fr-CA" b="1" dirty="0" smtClean="0">
                <a:solidFill>
                  <a:srgbClr val="FF0000"/>
                </a:solidFill>
              </a:rPr>
              <a:t>:</a:t>
            </a:r>
            <a:r>
              <a:rPr lang="fr-CA" dirty="0" smtClean="0"/>
              <a:t>ce </a:t>
            </a:r>
            <a:r>
              <a:rPr lang="fr-CA" dirty="0" smtClean="0"/>
              <a:t>que j’ai déjà lu ou entendu (p. ex.,   dans un livre, un film, une émission de radio, un site Internet); </a:t>
            </a:r>
          </a:p>
          <a:p>
            <a:pPr marL="0" indent="0">
              <a:buNone/>
            </a:pPr>
            <a:r>
              <a:rPr lang="fr-CA" dirty="0"/>
              <a:t> </a:t>
            </a:r>
            <a:r>
              <a:rPr lang="fr-CA" dirty="0" smtClean="0"/>
              <a:t>• ce que je comprends du monde qui m’entoure 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142317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en-US" dirty="0" smtClean="0">
                <a:solidFill>
                  <a:schemeClr val="accent6"/>
                </a:solidFill>
              </a:rPr>
              <a:t>2- </a:t>
            </a:r>
            <a:r>
              <a:rPr lang="en-US" b="1" dirty="0" err="1" smtClean="0">
                <a:solidFill>
                  <a:schemeClr val="accent6"/>
                </a:solidFill>
              </a:rPr>
              <a:t>Stratégie</a:t>
            </a:r>
            <a:r>
              <a:rPr lang="en-US" b="1" dirty="0" smtClean="0">
                <a:solidFill>
                  <a:schemeClr val="accent6"/>
                </a:solidFill>
              </a:rPr>
              <a:t> : </a:t>
            </a:r>
            <a:r>
              <a:rPr lang="en-US" b="1" dirty="0" err="1" smtClean="0">
                <a:solidFill>
                  <a:schemeClr val="accent6"/>
                </a:solidFill>
              </a:rPr>
              <a:t>Anticiper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Faire des</a:t>
            </a:r>
            <a:r>
              <a:rPr lang="fr-CA" dirty="0" smtClean="0">
                <a:solidFill>
                  <a:srgbClr val="FF0000"/>
                </a:solidFill>
              </a:rPr>
              <a:t> prédictions </a:t>
            </a:r>
            <a:r>
              <a:rPr lang="fr-CA" dirty="0" smtClean="0"/>
              <a:t>à partir des indices du texte pour me faire une idée globale du texte en me basant sur mes connaissances :</a:t>
            </a:r>
          </a:p>
          <a:p>
            <a:pPr marL="0" indent="0">
              <a:buNone/>
            </a:pPr>
            <a:r>
              <a:rPr lang="fr-CA" dirty="0" smtClean="0"/>
              <a:t>                          Comment ? </a:t>
            </a:r>
            <a:endParaRPr lang="fr-CA" dirty="0"/>
          </a:p>
          <a:p>
            <a:pPr marL="0" indent="0">
              <a:buNone/>
            </a:pPr>
            <a:r>
              <a:rPr lang="fr-CA" dirty="0" smtClean="0"/>
              <a:t>         Je fais un </a:t>
            </a:r>
            <a:r>
              <a:rPr lang="fr-CA" dirty="0" smtClean="0">
                <a:solidFill>
                  <a:srgbClr val="FF0000"/>
                </a:solidFill>
              </a:rPr>
              <a:t>survol</a:t>
            </a:r>
            <a:r>
              <a:rPr lang="fr-CA" dirty="0" smtClean="0"/>
              <a:t> du texte (p. ex., le titre, les sous-titres, la table des matières, les représentations graphiques). J’active mes connaissances antérieures. Je me demande « Qu’est-ce que ces informations m’apprennent sur le texte que je vais lire?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036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accent2"/>
            </a:solidFill>
          </a:ln>
        </p:spPr>
        <p:txBody>
          <a:bodyPr/>
          <a:lstStyle/>
          <a:p>
            <a:r>
              <a:rPr lang="en-US" b="1" dirty="0" smtClean="0">
                <a:solidFill>
                  <a:schemeClr val="accent6"/>
                </a:solidFill>
              </a:rPr>
              <a:t>3-Stratégie </a:t>
            </a:r>
            <a:r>
              <a:rPr lang="en-US" b="1" dirty="0" smtClean="0">
                <a:solidFill>
                  <a:schemeClr val="accent6"/>
                </a:solidFill>
              </a:rPr>
              <a:t>: </a:t>
            </a:r>
            <a:r>
              <a:rPr lang="en-US" b="1" dirty="0" err="1" smtClean="0">
                <a:solidFill>
                  <a:schemeClr val="accent6"/>
                </a:solidFill>
              </a:rPr>
              <a:t>Visualiser</a:t>
            </a:r>
            <a:r>
              <a:rPr lang="en-US" b="1" dirty="0" smtClean="0">
                <a:solidFill>
                  <a:schemeClr val="accent6"/>
                </a:solidFill>
              </a:rPr>
              <a:t> 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Pendant ma lecture , visualiser me permet : </a:t>
            </a:r>
            <a:endParaRPr lang="fr-CA" dirty="0"/>
          </a:p>
          <a:p>
            <a:pPr marL="0" indent="0">
              <a:buNone/>
            </a:pPr>
            <a:r>
              <a:rPr lang="fr-CA" dirty="0" smtClean="0"/>
              <a:t>• d’approfondir ma compréhension du texte; </a:t>
            </a:r>
          </a:p>
          <a:p>
            <a:pPr marL="0" indent="0">
              <a:buNone/>
            </a:pPr>
            <a:r>
              <a:rPr lang="fr-CA" dirty="0" smtClean="0"/>
              <a:t>• de mieux organiser les informations pour les retenir plus facilement.</a:t>
            </a:r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r>
              <a:rPr lang="fr-CA" dirty="0" smtClean="0"/>
              <a:t>Je combine ce que je lis avec mes connaissances et mon imagination pour me faire des images  dans </a:t>
            </a:r>
            <a:r>
              <a:rPr lang="fr-CA" dirty="0" smtClean="0"/>
              <a:t>a </a:t>
            </a:r>
            <a:r>
              <a:rPr lang="fr-CA" dirty="0" smtClean="0"/>
              <a:t>tête à la manière d’un film </a:t>
            </a:r>
            <a:r>
              <a:rPr lang="fr-CA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366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accent2"/>
            </a:solidFill>
          </a:ln>
        </p:spPr>
        <p:txBody>
          <a:bodyPr/>
          <a:lstStyle/>
          <a:p>
            <a:r>
              <a:rPr lang="en-US" b="1" dirty="0" smtClean="0">
                <a:solidFill>
                  <a:schemeClr val="accent6"/>
                </a:solidFill>
              </a:rPr>
              <a:t>4-Stratégie </a:t>
            </a:r>
            <a:r>
              <a:rPr lang="en-US" b="1" dirty="0" smtClean="0">
                <a:solidFill>
                  <a:schemeClr val="accent6"/>
                </a:solidFill>
              </a:rPr>
              <a:t>: Prendre des notes et se poser des </a:t>
            </a:r>
            <a:r>
              <a:rPr lang="en-US" b="1" dirty="0" smtClean="0">
                <a:solidFill>
                  <a:schemeClr val="accent6"/>
                </a:solidFill>
              </a:rPr>
              <a:t>   	  				questions 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4" name="AutoShape 2" descr="RÃ©sultats de recherche d'images pour Â«Â annotation clipartÂ Â»"/>
          <p:cNvSpPr>
            <a:spLocks noChangeAspect="1" noChangeArrowheads="1"/>
          </p:cNvSpPr>
          <p:nvPr/>
        </p:nvSpPr>
        <p:spPr bwMode="auto">
          <a:xfrm>
            <a:off x="335684" y="0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084" y="1897062"/>
            <a:ext cx="1064721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A" dirty="0" smtClean="0"/>
              <a:t>Prendre des notes me permet de </a:t>
            </a:r>
            <a:r>
              <a:rPr lang="fr-CA" dirty="0" smtClean="0"/>
              <a:t>:</a:t>
            </a:r>
          </a:p>
          <a:p>
            <a:pPr marL="0" indent="0">
              <a:buNone/>
            </a:pPr>
            <a:r>
              <a:rPr lang="fr-CA" dirty="0" smtClean="0"/>
              <a:t>							</a:t>
            </a:r>
            <a:endParaRPr lang="fr-CA" dirty="0"/>
          </a:p>
          <a:p>
            <a:pPr marL="0" indent="0">
              <a:buNone/>
            </a:pPr>
            <a:r>
              <a:rPr lang="fr-CA" dirty="0" smtClean="0"/>
              <a:t>• </a:t>
            </a:r>
            <a:r>
              <a:rPr lang="fr-CA" b="1" dirty="0" smtClean="0">
                <a:solidFill>
                  <a:srgbClr val="FF0000"/>
                </a:solidFill>
              </a:rPr>
              <a:t>retenir</a:t>
            </a:r>
            <a:r>
              <a:rPr lang="fr-CA" dirty="0" smtClean="0"/>
              <a:t> des informations pour les </a:t>
            </a:r>
            <a:r>
              <a:rPr lang="fr-CA" dirty="0" smtClean="0">
                <a:solidFill>
                  <a:srgbClr val="FF0000"/>
                </a:solidFill>
              </a:rPr>
              <a:t>réutiliser</a:t>
            </a:r>
            <a:r>
              <a:rPr lang="fr-CA" dirty="0" smtClean="0"/>
              <a:t>; </a:t>
            </a:r>
          </a:p>
          <a:p>
            <a:pPr marL="0" indent="0">
              <a:buNone/>
            </a:pPr>
            <a:r>
              <a:rPr lang="fr-CA" dirty="0" smtClean="0"/>
              <a:t>• garder des traces de </a:t>
            </a:r>
            <a:r>
              <a:rPr lang="fr-CA" b="1" dirty="0" smtClean="0">
                <a:solidFill>
                  <a:srgbClr val="FF0000"/>
                </a:solidFill>
              </a:rPr>
              <a:t>mes réactions </a:t>
            </a:r>
            <a:r>
              <a:rPr lang="fr-CA" dirty="0" smtClean="0"/>
              <a:t>(p. ex., émotion, idée, question). </a:t>
            </a:r>
            <a:endParaRPr lang="fr-CA" dirty="0"/>
          </a:p>
          <a:p>
            <a:pPr marL="0" indent="0">
              <a:buNone/>
            </a:pPr>
            <a:r>
              <a:rPr lang="fr-CA" dirty="0" smtClean="0"/>
              <a:t>                Comment </a:t>
            </a:r>
            <a:r>
              <a:rPr lang="fr-CA" dirty="0" smtClean="0"/>
              <a:t>? </a:t>
            </a:r>
            <a:endParaRPr lang="fr-CA" dirty="0" smtClean="0"/>
          </a:p>
          <a:p>
            <a:r>
              <a:rPr lang="fr-CA" dirty="0" smtClean="0"/>
              <a:t>Je choisis une ou des méthodes pour prendre des notes (p. ex., annoter, surligner, outil organisationnel, papillons autocollants).</a:t>
            </a:r>
          </a:p>
          <a:p>
            <a:pPr marL="0" indent="0">
              <a:buNone/>
            </a:pPr>
            <a:r>
              <a:rPr lang="fr-CA" dirty="0"/>
              <a:t> </a:t>
            </a:r>
            <a:r>
              <a:rPr lang="fr-CA" dirty="0" smtClean="0"/>
              <a:t>  Je lis le texte et je ressors les informations importantes.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8875" y="3965719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4846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7169" y="376848"/>
            <a:ext cx="10515600" cy="1325563"/>
          </a:xfrm>
          <a:ln>
            <a:solidFill>
              <a:schemeClr val="accent2"/>
            </a:solidFill>
          </a:ln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5-Stratégie </a:t>
            </a:r>
            <a:r>
              <a:rPr lang="en-US" b="1" dirty="0" smtClean="0">
                <a:solidFill>
                  <a:schemeClr val="accent6"/>
                </a:solidFill>
              </a:rPr>
              <a:t>: </a:t>
            </a:r>
            <a:r>
              <a:rPr lang="en-US" b="1" dirty="0" smtClean="0">
                <a:solidFill>
                  <a:schemeClr val="accent6"/>
                </a:solidFill>
              </a:rPr>
              <a:t/>
            </a:r>
            <a:br>
              <a:rPr lang="en-US" b="1" dirty="0" smtClean="0">
                <a:solidFill>
                  <a:schemeClr val="accent6"/>
                </a:solidFill>
              </a:rPr>
            </a:br>
            <a:r>
              <a:rPr lang="en-US" b="1" dirty="0" smtClean="0">
                <a:solidFill>
                  <a:schemeClr val="accent6"/>
                </a:solidFill>
              </a:rPr>
              <a:t>Faire </a:t>
            </a:r>
            <a:r>
              <a:rPr lang="en-US" b="1" dirty="0" smtClean="0">
                <a:solidFill>
                  <a:schemeClr val="accent6"/>
                </a:solidFill>
              </a:rPr>
              <a:t>des </a:t>
            </a:r>
            <a:r>
              <a:rPr lang="en-US" b="1" dirty="0" err="1" smtClean="0">
                <a:solidFill>
                  <a:schemeClr val="accent6"/>
                </a:solidFill>
              </a:rPr>
              <a:t>inférences</a:t>
            </a:r>
            <a:r>
              <a:rPr lang="en-US" b="1" dirty="0" smtClean="0">
                <a:solidFill>
                  <a:schemeClr val="accent6"/>
                </a:solidFill>
              </a:rPr>
              <a:t> 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CA" dirty="0" smtClean="0"/>
          </a:p>
          <a:p>
            <a:r>
              <a:rPr lang="fr-CA" dirty="0" smtClean="0">
                <a:solidFill>
                  <a:srgbClr val="FF0000"/>
                </a:solidFill>
              </a:rPr>
              <a:t>Saisir </a:t>
            </a:r>
            <a:r>
              <a:rPr lang="fr-CA" dirty="0" smtClean="0">
                <a:solidFill>
                  <a:srgbClr val="FF0000"/>
                </a:solidFill>
              </a:rPr>
              <a:t>des informations </a:t>
            </a:r>
            <a:r>
              <a:rPr lang="fr-CA" dirty="0" smtClean="0"/>
              <a:t>qui ne sont pas écrites dans le texte. </a:t>
            </a:r>
            <a:endParaRPr lang="fr-CA" dirty="0" smtClean="0"/>
          </a:p>
          <a:p>
            <a:r>
              <a:rPr lang="fr-CA" dirty="0" smtClean="0"/>
              <a:t>C’est </a:t>
            </a:r>
            <a:r>
              <a:rPr lang="fr-CA" dirty="0" smtClean="0"/>
              <a:t>ce qu’on appelle « lire entre les lignes »  pour mieux comprendre en approfondissant ma lecture 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21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accent2"/>
            </a:solidFill>
          </a:ln>
        </p:spPr>
        <p:txBody>
          <a:bodyPr/>
          <a:lstStyle/>
          <a:p>
            <a:r>
              <a:rPr lang="en-US" b="1" dirty="0" smtClean="0">
                <a:solidFill>
                  <a:schemeClr val="accent6"/>
                </a:solidFill>
              </a:rPr>
              <a:t>6-Stratégie </a:t>
            </a:r>
            <a:r>
              <a:rPr lang="en-US" b="1" dirty="0" smtClean="0">
                <a:solidFill>
                  <a:schemeClr val="accent6"/>
                </a:solidFill>
              </a:rPr>
              <a:t>: </a:t>
            </a:r>
            <a:r>
              <a:rPr lang="en-US" b="1" dirty="0" err="1" smtClean="0">
                <a:solidFill>
                  <a:schemeClr val="accent6"/>
                </a:solidFill>
              </a:rPr>
              <a:t>Vérifier</a:t>
            </a:r>
            <a:r>
              <a:rPr lang="en-US" b="1" dirty="0" smtClean="0">
                <a:solidFill>
                  <a:schemeClr val="accent6"/>
                </a:solidFill>
              </a:rPr>
              <a:t> </a:t>
            </a:r>
            <a:r>
              <a:rPr lang="en-US" b="1" dirty="0" err="1" smtClean="0">
                <a:solidFill>
                  <a:schemeClr val="accent6"/>
                </a:solidFill>
              </a:rPr>
              <a:t>sa</a:t>
            </a:r>
            <a:r>
              <a:rPr lang="en-US" b="1" dirty="0" smtClean="0">
                <a:solidFill>
                  <a:schemeClr val="accent6"/>
                </a:solidFill>
              </a:rPr>
              <a:t> </a:t>
            </a:r>
            <a:r>
              <a:rPr lang="en-US" b="1" dirty="0" err="1" smtClean="0">
                <a:solidFill>
                  <a:schemeClr val="accent6"/>
                </a:solidFill>
              </a:rPr>
              <a:t>compréhension</a:t>
            </a:r>
            <a:r>
              <a:rPr lang="en-US" b="1" dirty="0" smtClean="0">
                <a:solidFill>
                  <a:schemeClr val="accent6"/>
                </a:solidFill>
              </a:rPr>
              <a:t> 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CA" dirty="0" smtClean="0"/>
          </a:p>
          <a:p>
            <a:pPr marL="0" indent="0">
              <a:buNone/>
            </a:pPr>
            <a:r>
              <a:rPr lang="fr-CA" dirty="0" smtClean="0"/>
              <a:t>Vérifier </a:t>
            </a:r>
            <a:r>
              <a:rPr lang="fr-CA" dirty="0" smtClean="0"/>
              <a:t>ma compréhension me permet de : </a:t>
            </a:r>
            <a:endParaRPr lang="fr-CA" dirty="0" smtClean="0"/>
          </a:p>
          <a:p>
            <a:pPr marL="0" indent="0">
              <a:buNone/>
            </a:pPr>
            <a:endParaRPr lang="fr-CA" dirty="0" smtClean="0"/>
          </a:p>
          <a:p>
            <a:pPr marL="0" indent="0">
              <a:buNone/>
            </a:pPr>
            <a:r>
              <a:rPr lang="fr-CA" dirty="0" smtClean="0"/>
              <a:t> • chercher le sens </a:t>
            </a:r>
            <a:r>
              <a:rPr lang="fr-CA" dirty="0" smtClean="0">
                <a:solidFill>
                  <a:srgbClr val="FF0000"/>
                </a:solidFill>
              </a:rPr>
              <a:t>des mots nouveaux; </a:t>
            </a:r>
          </a:p>
          <a:p>
            <a:pPr marL="0" indent="0">
              <a:buNone/>
            </a:pPr>
            <a:r>
              <a:rPr lang="fr-CA" dirty="0" smtClean="0"/>
              <a:t> • récupérer le sens des idées ou des informations;</a:t>
            </a:r>
          </a:p>
          <a:p>
            <a:pPr marL="0" indent="0">
              <a:buNone/>
            </a:pPr>
            <a:r>
              <a:rPr lang="fr-CA" dirty="0" smtClean="0"/>
              <a:t> • corriger ma compréhension du texte; </a:t>
            </a:r>
          </a:p>
          <a:p>
            <a:pPr marL="0" indent="0">
              <a:buNone/>
            </a:pPr>
            <a:r>
              <a:rPr lang="fr-CA" dirty="0" smtClean="0"/>
              <a:t>Je me demande : « Est-ce que je peux redire dans mes propres mots ce que j’ai lu? ».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978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773"/>
            <a:ext cx="10515600" cy="1088536"/>
          </a:xfrm>
          <a:ln>
            <a:solidFill>
              <a:schemeClr val="accent2"/>
            </a:solidFill>
          </a:ln>
        </p:spPr>
        <p:txBody>
          <a:bodyPr/>
          <a:lstStyle/>
          <a:p>
            <a:r>
              <a:rPr lang="fr-CA" b="1" dirty="0" smtClean="0">
                <a:solidFill>
                  <a:schemeClr val="accent6"/>
                </a:solidFill>
              </a:rPr>
              <a:t>7-Stratégie </a:t>
            </a:r>
            <a:r>
              <a:rPr lang="fr-CA" b="1" dirty="0" smtClean="0">
                <a:solidFill>
                  <a:schemeClr val="accent6"/>
                </a:solidFill>
              </a:rPr>
              <a:t>: Trouver les idées importantes 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2309"/>
            <a:ext cx="10896600" cy="5392614"/>
          </a:xfrm>
        </p:spPr>
        <p:txBody>
          <a:bodyPr>
            <a:normAutofit/>
          </a:bodyPr>
          <a:lstStyle/>
          <a:p>
            <a:endParaRPr lang="fr-CA" dirty="0" smtClean="0"/>
          </a:p>
          <a:p>
            <a:r>
              <a:rPr lang="fr-CA" dirty="0" smtClean="0"/>
              <a:t>Je </a:t>
            </a:r>
            <a:r>
              <a:rPr lang="fr-CA" dirty="0" smtClean="0"/>
              <a:t>fais un survol du texte pour trouver le sujet du texte.</a:t>
            </a:r>
          </a:p>
          <a:p>
            <a:r>
              <a:rPr lang="fr-CA" dirty="0"/>
              <a:t> </a:t>
            </a:r>
            <a:r>
              <a:rPr lang="fr-CA" dirty="0" smtClean="0"/>
              <a:t>  Je m’arrête </a:t>
            </a:r>
            <a:r>
              <a:rPr lang="fr-CA" dirty="0" smtClean="0">
                <a:solidFill>
                  <a:srgbClr val="FF0000"/>
                </a:solidFill>
              </a:rPr>
              <a:t>après chaque paragraphe</a:t>
            </a:r>
            <a:r>
              <a:rPr lang="fr-CA" dirty="0" smtClean="0"/>
              <a:t>. Je me demande: « Quelle est </a:t>
            </a:r>
            <a:r>
              <a:rPr lang="fr-CA" dirty="0" smtClean="0"/>
              <a:t>	l’idée   </a:t>
            </a:r>
            <a:r>
              <a:rPr lang="fr-CA" dirty="0" smtClean="0"/>
              <a:t>importante dans 	ce paragraphe? »</a:t>
            </a:r>
          </a:p>
          <a:p>
            <a:pPr marL="0" indent="0">
              <a:buNone/>
            </a:pPr>
            <a:r>
              <a:rPr lang="fr-CA" dirty="0" smtClean="0"/>
              <a:t> </a:t>
            </a:r>
          </a:p>
          <a:p>
            <a:r>
              <a:rPr lang="fr-CA" dirty="0" smtClean="0"/>
              <a:t> </a:t>
            </a:r>
            <a:r>
              <a:rPr lang="fr-CA" dirty="0" smtClean="0"/>
              <a:t>Je relis </a:t>
            </a:r>
            <a:r>
              <a:rPr lang="fr-CA" dirty="0" smtClean="0">
                <a:solidFill>
                  <a:srgbClr val="FF0000"/>
                </a:solidFill>
              </a:rPr>
              <a:t>le début ou la fin </a:t>
            </a:r>
            <a:r>
              <a:rPr lang="fr-CA" dirty="0" smtClean="0"/>
              <a:t>du paragraphe car il contient souvent l’idée la </a:t>
            </a:r>
            <a:r>
              <a:rPr lang="fr-CA" dirty="0" smtClean="0"/>
              <a:t>	plus </a:t>
            </a:r>
            <a:r>
              <a:rPr lang="fr-CA" dirty="0" smtClean="0"/>
              <a:t>importante. </a:t>
            </a:r>
          </a:p>
          <a:p>
            <a:r>
              <a:rPr lang="fr-CA" dirty="0"/>
              <a:t> </a:t>
            </a:r>
            <a:r>
              <a:rPr lang="fr-CA" dirty="0" smtClean="0"/>
              <a:t> </a:t>
            </a:r>
            <a:r>
              <a:rPr lang="fr-CA" dirty="0" smtClean="0"/>
              <a:t>J’élimine </a:t>
            </a:r>
            <a:r>
              <a:rPr lang="fr-CA" dirty="0" smtClean="0"/>
              <a:t>les détails (p. ex., les exemples, les anecdotes). </a:t>
            </a:r>
          </a:p>
        </p:txBody>
      </p:sp>
    </p:spTree>
    <p:extLst>
      <p:ext uri="{BB962C8B-B14F-4D97-AF65-F5344CB8AC3E}">
        <p14:creationId xmlns:p14="http://schemas.microsoft.com/office/powerpoint/2010/main" val="2618819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z="2400" dirty="0" smtClean="0"/>
              <a:t>Suite  </a:t>
            </a:r>
            <a:r>
              <a:rPr lang="fr-CA" dirty="0" smtClean="0"/>
              <a:t>   </a:t>
            </a:r>
            <a:r>
              <a:rPr lang="fr-CA" b="1" dirty="0" smtClean="0">
                <a:solidFill>
                  <a:schemeClr val="accent6"/>
                </a:solidFill>
              </a:rPr>
              <a:t>7-Stratégie </a:t>
            </a:r>
            <a:r>
              <a:rPr lang="fr-CA" b="1" dirty="0">
                <a:solidFill>
                  <a:schemeClr val="accent6"/>
                </a:solidFill>
              </a:rPr>
              <a:t>: Trouver les idées </a:t>
            </a:r>
            <a:r>
              <a:rPr lang="fr-CA" b="1" dirty="0" smtClean="0">
                <a:solidFill>
                  <a:schemeClr val="accent6"/>
                </a:solidFill>
              </a:rPr>
              <a:t>							importantes </a:t>
            </a:r>
            <a:r>
              <a:rPr lang="fr-CA" dirty="0" smtClean="0"/>
              <a:t> </a:t>
            </a:r>
            <a:endParaRPr lang="fr-CA" dirty="0"/>
          </a:p>
        </p:txBody>
      </p:sp>
      <p:sp>
        <p:nvSpPr>
          <p:cNvPr id="3" name="Rectangle 2"/>
          <p:cNvSpPr/>
          <p:nvPr/>
        </p:nvSpPr>
        <p:spPr>
          <a:xfrm>
            <a:off x="609600" y="1690688"/>
            <a:ext cx="10972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sz="2400" dirty="0"/>
              <a:t>Je </a:t>
            </a:r>
            <a:r>
              <a:rPr lang="fr-CA" sz="2400" dirty="0">
                <a:solidFill>
                  <a:srgbClr val="FF0000"/>
                </a:solidFill>
              </a:rPr>
              <a:t>repère les indices</a:t>
            </a:r>
            <a:r>
              <a:rPr lang="fr-CA" sz="2400" dirty="0"/>
              <a:t> tels que : </a:t>
            </a:r>
          </a:p>
          <a:p>
            <a:r>
              <a:rPr lang="fr-CA" sz="2400" dirty="0"/>
              <a:t>    • le titre ou les sous-titres; </a:t>
            </a:r>
          </a:p>
          <a:p>
            <a:r>
              <a:rPr lang="fr-CA" sz="2400" dirty="0"/>
              <a:t>    • les mots qui se répètent; </a:t>
            </a:r>
          </a:p>
          <a:p>
            <a:r>
              <a:rPr lang="fr-CA" sz="2400" dirty="0"/>
              <a:t>    • les nouvelles informations; </a:t>
            </a:r>
          </a:p>
          <a:p>
            <a:r>
              <a:rPr lang="fr-CA" sz="2400" dirty="0"/>
              <a:t>    • le nouveau vocabulaire; </a:t>
            </a:r>
          </a:p>
          <a:p>
            <a:r>
              <a:rPr lang="fr-CA" sz="2400" dirty="0"/>
              <a:t>    • les mots aux caractères différents (p. ex., </a:t>
            </a:r>
            <a:r>
              <a:rPr lang="fr-CA" sz="2400" b="1" dirty="0">
                <a:solidFill>
                  <a:srgbClr val="FF0000"/>
                </a:solidFill>
              </a:rPr>
              <a:t>en gras, </a:t>
            </a:r>
            <a:r>
              <a:rPr lang="fr-CA" sz="2400" i="1" dirty="0">
                <a:solidFill>
                  <a:srgbClr val="FF0000"/>
                </a:solidFill>
              </a:rPr>
              <a:t>en italique, </a:t>
            </a:r>
            <a:r>
              <a:rPr lang="fr-CA" sz="2400" u="sng" dirty="0">
                <a:solidFill>
                  <a:srgbClr val="FF0000"/>
                </a:solidFill>
              </a:rPr>
              <a:t>soulignés</a:t>
            </a:r>
            <a:r>
              <a:rPr lang="fr-CA" sz="2400" dirty="0">
                <a:solidFill>
                  <a:srgbClr val="FF0000"/>
                </a:solidFill>
              </a:rPr>
              <a:t>, encadrés</a:t>
            </a:r>
            <a:r>
              <a:rPr lang="fr-CA" sz="2400" dirty="0"/>
              <a:t>); </a:t>
            </a:r>
          </a:p>
          <a:p>
            <a:r>
              <a:rPr lang="fr-CA" sz="2400" dirty="0"/>
              <a:t>    • les mots tels que « le sujet est … », « il est important… », « en somme », « ainsi », « </a:t>
            </a:r>
            <a:endParaRPr lang="fr-CA" sz="2400" dirty="0" smtClean="0"/>
          </a:p>
          <a:p>
            <a:r>
              <a:rPr lang="fr-CA" sz="2400" dirty="0" smtClean="0"/>
              <a:t>	le </a:t>
            </a:r>
            <a:r>
              <a:rPr lang="fr-CA" sz="2400" dirty="0"/>
              <a:t>résultat fut que… », « donc », « alors », « en bref ».</a:t>
            </a:r>
          </a:p>
          <a:p>
            <a:r>
              <a:rPr lang="fr-CA" sz="2400" dirty="0"/>
              <a:t>   </a:t>
            </a:r>
            <a:endParaRPr lang="fr-CA" sz="2400" dirty="0" smtClean="0"/>
          </a:p>
          <a:p>
            <a:r>
              <a:rPr lang="fr-CA" sz="2400" dirty="0" smtClean="0"/>
              <a:t> </a:t>
            </a:r>
            <a:r>
              <a:rPr lang="fr-CA" sz="2400" dirty="0"/>
              <a:t>J’utilise tous les indices pour formuler l’idée importante du paragraphe. Je peux    </a:t>
            </a:r>
          </a:p>
          <a:p>
            <a:r>
              <a:rPr lang="fr-CA" sz="2400" dirty="0"/>
              <a:t>    prendre en note les idées importantes du texte. </a:t>
            </a:r>
            <a:endParaRPr lang="fr-CA" sz="2400" dirty="0" smtClean="0"/>
          </a:p>
          <a:p>
            <a:endParaRPr lang="fr-CA" sz="2400" dirty="0"/>
          </a:p>
          <a:p>
            <a:endParaRPr lang="fr-CA" dirty="0" smtClean="0"/>
          </a:p>
          <a:p>
            <a:endParaRPr lang="fr-CA" dirty="0"/>
          </a:p>
          <a:p>
            <a:endParaRPr lang="fr-CA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0301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4075</TotalTime>
  <Words>459</Words>
  <Application>Microsoft Office PowerPoint</Application>
  <PresentationFormat>Widescreen</PresentationFormat>
  <Paragraphs>59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 Principales stratégies de compréhension                             en lecture  </vt:lpstr>
      <vt:lpstr>2- Stratégie : Anticiper</vt:lpstr>
      <vt:lpstr>3-Stratégie : Visualiser </vt:lpstr>
      <vt:lpstr>4-Stratégie : Prendre des notes et se poser des           questions </vt:lpstr>
      <vt:lpstr>5-Stratégie :  Faire des inférences </vt:lpstr>
      <vt:lpstr>6-Stratégie : Vérifier sa compréhension </vt:lpstr>
      <vt:lpstr>7-Stratégie : Trouver les idées importantes </vt:lpstr>
      <vt:lpstr>Suite     7-Stratégie : Trouver les idées        importantes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Principales stratégies de compréhension                             en lecture</dc:title>
  <dc:creator>T-410-c</dc:creator>
  <cp:lastModifiedBy>T-410-c</cp:lastModifiedBy>
  <cp:revision>14</cp:revision>
  <dcterms:created xsi:type="dcterms:W3CDTF">2018-01-23T22:55:06Z</dcterms:created>
  <dcterms:modified xsi:type="dcterms:W3CDTF">2019-01-12T14:21:20Z</dcterms:modified>
</cp:coreProperties>
</file>